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rial Narrow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rialNarrow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rialNarrow-italic.fntdata"/><Relationship Id="rId14" Type="http://schemas.openxmlformats.org/officeDocument/2006/relationships/slide" Target="slides/slide9.xml"/><Relationship Id="rId36" Type="http://schemas.openxmlformats.org/officeDocument/2006/relationships/font" Target="fonts/ArialNarrow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ArialNarrow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summarize matrices, how matrices can be decomposed.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b79f396c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b79f396c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b79f396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9b79f396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b79f396c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b79f396c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b79f396c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9b79f396c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b79f396c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9b79f396c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b79f396c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9b79f396c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b79f396c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b79f396c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b79f396c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b79f396c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b79f396c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b79f396c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9b79f396c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9b79f396c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9b79f396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9b79f396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b79f396c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9b79f396c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b79f396c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b79f396c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b79f396c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b79f396c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b79f396c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9b79f396c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b79f396c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9b79f396c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9b79f396c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9b79f396c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9b79f396c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9b79f396c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b79f396c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9b79f396c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b79f396c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b79f396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84ddd5ead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84ddd5ead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9b79f396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9b79f396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b79f396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b79f396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b79f396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b79f396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b79f396c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b79f396c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b79f396c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b79f396c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b79f396c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9b79f396c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b79f396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b79f396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4000"/>
              <a:buNone/>
              <a:defRPr b="1" sz="4000">
                <a:solidFill>
                  <a:srgbClr val="001B5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BCBC"/>
              </a:buClr>
              <a:buSzPts val="2100"/>
              <a:buNone/>
              <a:defRPr sz="2100">
                <a:solidFill>
                  <a:srgbClr val="45BCB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557" y="4552525"/>
            <a:ext cx="9144000" cy="615000"/>
          </a:xfrm>
          <a:prstGeom prst="rect">
            <a:avLst/>
          </a:prstGeom>
          <a:gradFill>
            <a:gsLst>
              <a:gs pos="0">
                <a:srgbClr val="001B54"/>
              </a:gs>
              <a:gs pos="35000">
                <a:srgbClr val="45BCBC"/>
              </a:gs>
              <a:gs pos="7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77765" y="4559368"/>
            <a:ext cx="2417900" cy="634457"/>
            <a:chOff x="537634" y="250253"/>
            <a:chExt cx="3285637" cy="862151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44732" y="250253"/>
              <a:ext cx="2335729" cy="645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IST Identity | UNIST" id="16" name="Google Shape;1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7634" y="363272"/>
              <a:ext cx="660533" cy="660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 txBox="1"/>
            <p:nvPr/>
          </p:nvSpPr>
          <p:spPr>
            <a:xfrm>
              <a:off x="1210871" y="798604"/>
              <a:ext cx="2612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 &amp;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H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uman-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obot </a:t>
              </a:r>
              <a:r>
                <a:rPr b="0" i="0" lang="en-GB" sz="9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</a:t>
              </a:r>
              <a:r>
                <a:rPr b="0" i="0" lang="en-GB" sz="8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nteraction</a:t>
              </a:r>
              <a:r>
                <a:rPr b="0" i="0" lang="en-GB" sz="800" u="none" cap="none" strike="noStrik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Lab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oratory</a:t>
              </a:r>
              <a:endParaRPr b="0" i="0" sz="800" u="none" cap="none" strike="noStrike">
                <a:solidFill>
                  <a:srgbClr val="001B54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7557" y="4821558"/>
            <a:ext cx="9144000" cy="337200"/>
          </a:xfrm>
          <a:prstGeom prst="rect">
            <a:avLst/>
          </a:prstGeom>
          <a:gradFill>
            <a:gsLst>
              <a:gs pos="0">
                <a:srgbClr val="001B54"/>
              </a:gs>
              <a:gs pos="48000">
                <a:srgbClr val="45BCBC"/>
              </a:gs>
              <a:gs pos="8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2500"/>
              <a:buNone/>
              <a:defRPr b="1" sz="2500">
                <a:solidFill>
                  <a:srgbClr val="001B5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0" y="4808051"/>
            <a:ext cx="5487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00" y="4798066"/>
            <a:ext cx="1219809" cy="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jalammar.github.io/illustrated-transforme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11" Type="http://schemas.openxmlformats.org/officeDocument/2006/relationships/image" Target="../media/image24.png"/><Relationship Id="rId10" Type="http://schemas.openxmlformats.org/officeDocument/2006/relationships/image" Target="../media/image21.png"/><Relationship Id="rId12" Type="http://schemas.openxmlformats.org/officeDocument/2006/relationships/image" Target="../media/image23.png"/><Relationship Id="rId9" Type="http://schemas.openxmlformats.org/officeDocument/2006/relationships/image" Target="../media/image18.png"/><Relationship Id="rId5" Type="http://schemas.openxmlformats.org/officeDocument/2006/relationships/image" Target="../media/image3.jp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11" Type="http://schemas.openxmlformats.org/officeDocument/2006/relationships/image" Target="../media/image24.png"/><Relationship Id="rId10" Type="http://schemas.openxmlformats.org/officeDocument/2006/relationships/image" Target="../media/image21.png"/><Relationship Id="rId12" Type="http://schemas.openxmlformats.org/officeDocument/2006/relationships/image" Target="../media/image23.png"/><Relationship Id="rId9" Type="http://schemas.openxmlformats.org/officeDocument/2006/relationships/image" Target="../media/image18.png"/><Relationship Id="rId5" Type="http://schemas.openxmlformats.org/officeDocument/2006/relationships/image" Target="../media/image3.jp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hyperlink" Target="https://openaccess.thecvf.com/content/ICCV2021W/NeurArch/papers/Yao_Leveraging_Batch_Normalization_for_Vision_Transformers_ICCVW_2021_paper.pdf" TargetMode="External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11700" y="2757925"/>
            <a:ext cx="85206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ToolKit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Fall Semester, 2023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4977900" y="4281301"/>
            <a:ext cx="4166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Reference from </a:t>
            </a:r>
            <a:r>
              <a:rPr lang="en-GB" sz="10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http://jalammar.github.io/illustrated-transformer/</a:t>
            </a:r>
            <a:r>
              <a:rPr lang="en-GB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Self-Attention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600" y="676636"/>
            <a:ext cx="404769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464468" y="1045018"/>
            <a:ext cx="38607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Think about the sentence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“The animal didn’t cross the street because it was too tired”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Self-attention is the method the Transformer uses to bake the “Understandings” of other relevant words into the one we are currently processing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1021175" y="985417"/>
            <a:ext cx="1123500" cy="116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Query, Key, Value, and Attention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63" y="989413"/>
            <a:ext cx="1479101" cy="11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75" y="3404776"/>
            <a:ext cx="1479100" cy="110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24217" l="34834" r="31550" t="36199"/>
          <a:stretch/>
        </p:blipFill>
        <p:spPr>
          <a:xfrm>
            <a:off x="1334300" y="2502950"/>
            <a:ext cx="497225" cy="439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윤덕노의 음식이야기]&lt;120&gt;귤 : 뉴스 : 동아일보"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448" y="1136773"/>
            <a:ext cx="929875" cy="8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0450" y="855700"/>
            <a:ext cx="1275324" cy="12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7475" y="826504"/>
            <a:ext cx="1435109" cy="14351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3"/>
          <p:cNvCxnSpPr/>
          <p:nvPr/>
        </p:nvCxnSpPr>
        <p:spPr>
          <a:xfrm>
            <a:off x="2531400" y="1013850"/>
            <a:ext cx="0" cy="3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3"/>
          <p:cNvSpPr txBox="1"/>
          <p:nvPr/>
        </p:nvSpPr>
        <p:spPr>
          <a:xfrm>
            <a:off x="374525" y="1343963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Query</a:t>
            </a:r>
            <a:endParaRPr b="1"/>
          </a:p>
        </p:txBody>
      </p:sp>
      <p:sp>
        <p:nvSpPr>
          <p:cNvPr id="139" name="Google Shape;139;p23"/>
          <p:cNvSpPr txBox="1"/>
          <p:nvPr/>
        </p:nvSpPr>
        <p:spPr>
          <a:xfrm>
            <a:off x="374525" y="2522400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</a:t>
            </a:r>
            <a:endParaRPr b="1"/>
          </a:p>
        </p:txBody>
      </p:sp>
      <p:sp>
        <p:nvSpPr>
          <p:cNvPr id="140" name="Google Shape;140;p23"/>
          <p:cNvSpPr txBox="1"/>
          <p:nvPr/>
        </p:nvSpPr>
        <p:spPr>
          <a:xfrm>
            <a:off x="374525" y="3759338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Value</a:t>
            </a:r>
            <a:endParaRPr b="1"/>
          </a:p>
        </p:txBody>
      </p:sp>
      <p:sp>
        <p:nvSpPr>
          <p:cNvPr id="141" name="Google Shape;141;p23"/>
          <p:cNvSpPr txBox="1"/>
          <p:nvPr/>
        </p:nvSpPr>
        <p:spPr>
          <a:xfrm>
            <a:off x="1231013" y="4370238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??</a:t>
            </a:r>
            <a:endParaRPr b="1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7">
            <a:alphaModFix/>
          </a:blip>
          <a:srcRect b="32318" l="46059" r="22451" t="39794"/>
          <a:stretch/>
        </p:blipFill>
        <p:spPr>
          <a:xfrm>
            <a:off x="3797200" y="2522400"/>
            <a:ext cx="45192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3"/>
          <p:cNvCxnSpPr/>
          <p:nvPr/>
        </p:nvCxnSpPr>
        <p:spPr>
          <a:xfrm>
            <a:off x="1582925" y="1756475"/>
            <a:ext cx="0" cy="103320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3"/>
          <p:cNvCxnSpPr/>
          <p:nvPr/>
        </p:nvCxnSpPr>
        <p:spPr>
          <a:xfrm>
            <a:off x="4023163" y="1637650"/>
            <a:ext cx="0" cy="103320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윤덕노의 음식이야기]&lt;120&gt;귤 : 뉴스 : 동아일보" id="145" name="Google Shape;145;p23"/>
          <p:cNvPicPr preferRelativeResize="0"/>
          <p:nvPr/>
        </p:nvPicPr>
        <p:blipFill rotWithShape="1">
          <a:blip r:embed="rId5">
            <a:alphaModFix/>
          </a:blip>
          <a:srcRect b="22017" l="27371" r="24027" t="32791"/>
          <a:stretch/>
        </p:blipFill>
        <p:spPr>
          <a:xfrm>
            <a:off x="5198425" y="2538450"/>
            <a:ext cx="451925" cy="36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3"/>
          <p:cNvCxnSpPr/>
          <p:nvPr/>
        </p:nvCxnSpPr>
        <p:spPr>
          <a:xfrm>
            <a:off x="5424388" y="1637650"/>
            <a:ext cx="0" cy="103320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23"/>
          <p:cNvPicPr preferRelativeResize="0"/>
          <p:nvPr/>
        </p:nvPicPr>
        <p:blipFill rotWithShape="1">
          <a:blip r:embed="rId6">
            <a:alphaModFix/>
          </a:blip>
          <a:srcRect b="26035" l="30634" r="33929" t="39530"/>
          <a:stretch/>
        </p:blipFill>
        <p:spPr>
          <a:xfrm>
            <a:off x="6732763" y="2538448"/>
            <a:ext cx="451926" cy="368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3"/>
          <p:cNvCxnSpPr/>
          <p:nvPr/>
        </p:nvCxnSpPr>
        <p:spPr>
          <a:xfrm>
            <a:off x="6958713" y="1609240"/>
            <a:ext cx="0" cy="103320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9" name="Google Shape;14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9475" y="3123025"/>
            <a:ext cx="1479099" cy="147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5625" y="3264525"/>
            <a:ext cx="2223725" cy="138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10">
            <a:alphaModFix/>
          </a:blip>
          <a:srcRect b="20403" l="32519" r="28114" t="28576"/>
          <a:stretch/>
        </p:blipFill>
        <p:spPr>
          <a:xfrm>
            <a:off x="4909775" y="3311950"/>
            <a:ext cx="1275325" cy="110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23075" y="43702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71600" y="43702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21476" y="4413200"/>
            <a:ext cx="451926" cy="396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31879" l="29899" r="40838" t="41203"/>
          <a:stretch/>
        </p:blipFill>
        <p:spPr>
          <a:xfrm>
            <a:off x="1331075" y="2490875"/>
            <a:ext cx="497224" cy="45734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/>
        </p:nvSpPr>
        <p:spPr>
          <a:xfrm>
            <a:off x="1021175" y="985417"/>
            <a:ext cx="1123500" cy="1162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Query, Key, Value, and Attention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75" y="3404776"/>
            <a:ext cx="1479100" cy="1109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윤덕노의 음식이야기]&lt;120&gt;귤 : 뉴스 : 동아일보"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448" y="1136773"/>
            <a:ext cx="929875" cy="8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0450" y="855700"/>
            <a:ext cx="1275324" cy="12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7475" y="826504"/>
            <a:ext cx="1435109" cy="14351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4"/>
          <p:cNvCxnSpPr/>
          <p:nvPr/>
        </p:nvCxnSpPr>
        <p:spPr>
          <a:xfrm>
            <a:off x="2531400" y="1013850"/>
            <a:ext cx="0" cy="3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4"/>
          <p:cNvSpPr txBox="1"/>
          <p:nvPr/>
        </p:nvSpPr>
        <p:spPr>
          <a:xfrm>
            <a:off x="374525" y="1343963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Query</a:t>
            </a:r>
            <a:endParaRPr b="1"/>
          </a:p>
        </p:txBody>
      </p:sp>
      <p:sp>
        <p:nvSpPr>
          <p:cNvPr id="168" name="Google Shape;168;p24"/>
          <p:cNvSpPr txBox="1"/>
          <p:nvPr/>
        </p:nvSpPr>
        <p:spPr>
          <a:xfrm>
            <a:off x="374525" y="2522400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</a:t>
            </a:r>
            <a:endParaRPr b="1"/>
          </a:p>
        </p:txBody>
      </p:sp>
      <p:sp>
        <p:nvSpPr>
          <p:cNvPr id="169" name="Google Shape;169;p24"/>
          <p:cNvSpPr txBox="1"/>
          <p:nvPr/>
        </p:nvSpPr>
        <p:spPr>
          <a:xfrm>
            <a:off x="374525" y="3759338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Value</a:t>
            </a:r>
            <a:endParaRPr b="1"/>
          </a:p>
        </p:txBody>
      </p:sp>
      <p:sp>
        <p:nvSpPr>
          <p:cNvPr id="170" name="Google Shape;170;p24"/>
          <p:cNvSpPr txBox="1"/>
          <p:nvPr/>
        </p:nvSpPr>
        <p:spPr>
          <a:xfrm>
            <a:off x="1231013" y="4370238"/>
            <a:ext cx="7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??</a:t>
            </a:r>
            <a:endParaRPr b="1"/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7">
            <a:alphaModFix/>
          </a:blip>
          <a:srcRect b="32318" l="46059" r="22451" t="39794"/>
          <a:stretch/>
        </p:blipFill>
        <p:spPr>
          <a:xfrm>
            <a:off x="3797200" y="2522400"/>
            <a:ext cx="451925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4"/>
          <p:cNvCxnSpPr/>
          <p:nvPr/>
        </p:nvCxnSpPr>
        <p:spPr>
          <a:xfrm>
            <a:off x="4023163" y="1637650"/>
            <a:ext cx="0" cy="103320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윤덕노의 음식이야기]&lt;120&gt;귤 : 뉴스 : 동아일보" id="173" name="Google Shape;173;p24"/>
          <p:cNvPicPr preferRelativeResize="0"/>
          <p:nvPr/>
        </p:nvPicPr>
        <p:blipFill rotWithShape="1">
          <a:blip r:embed="rId5">
            <a:alphaModFix/>
          </a:blip>
          <a:srcRect b="22017" l="27371" r="24027" t="32791"/>
          <a:stretch/>
        </p:blipFill>
        <p:spPr>
          <a:xfrm>
            <a:off x="5198425" y="2538450"/>
            <a:ext cx="451925" cy="36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4"/>
          <p:cNvCxnSpPr/>
          <p:nvPr/>
        </p:nvCxnSpPr>
        <p:spPr>
          <a:xfrm>
            <a:off x="5424388" y="1637650"/>
            <a:ext cx="0" cy="103320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24"/>
          <p:cNvPicPr preferRelativeResize="0"/>
          <p:nvPr/>
        </p:nvPicPr>
        <p:blipFill rotWithShape="1">
          <a:blip r:embed="rId6">
            <a:alphaModFix/>
          </a:blip>
          <a:srcRect b="26035" l="30634" r="33929" t="39530"/>
          <a:stretch/>
        </p:blipFill>
        <p:spPr>
          <a:xfrm>
            <a:off x="6732763" y="2538448"/>
            <a:ext cx="451926" cy="368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4"/>
          <p:cNvCxnSpPr/>
          <p:nvPr/>
        </p:nvCxnSpPr>
        <p:spPr>
          <a:xfrm>
            <a:off x="6958713" y="1609240"/>
            <a:ext cx="0" cy="103320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9475" y="3123025"/>
            <a:ext cx="1479099" cy="147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5625" y="3264525"/>
            <a:ext cx="2223725" cy="138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10">
            <a:alphaModFix/>
          </a:blip>
          <a:srcRect b="20403" l="32519" r="28114" t="28576"/>
          <a:stretch/>
        </p:blipFill>
        <p:spPr>
          <a:xfrm>
            <a:off x="4909775" y="3311950"/>
            <a:ext cx="1275325" cy="110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23075" y="43702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71600" y="43702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21476" y="4413200"/>
            <a:ext cx="451926" cy="396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13625" l="5393" r="18641" t="16065"/>
          <a:stretch/>
        </p:blipFill>
        <p:spPr>
          <a:xfrm>
            <a:off x="1063451" y="1124661"/>
            <a:ext cx="1038925" cy="96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4"/>
          <p:cNvCxnSpPr/>
          <p:nvPr/>
        </p:nvCxnSpPr>
        <p:spPr>
          <a:xfrm>
            <a:off x="1582925" y="1756475"/>
            <a:ext cx="0" cy="1033200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Self-Attention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464483" y="1045019"/>
            <a:ext cx="8157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Calculate three vectors from each of encoder’s input vectors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Query, Key, Value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363" y="1799825"/>
            <a:ext cx="4325282" cy="27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Self-Attention</a:t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464483" y="1045019"/>
            <a:ext cx="8157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Calculate a score of the input sentence against the target word.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score determines how much focus to place on other parts of the input sentence as we encode a word at a certain position.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823" y="1879039"/>
            <a:ext cx="4952351" cy="25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Self-Attention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319332" y="1045050"/>
            <a:ext cx="34179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Divide the score by 8 (The square root of the dimension of the key vectors), and pass it to the softmax function.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160" y="1016021"/>
            <a:ext cx="4872508" cy="34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Self-Attention</a:t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319323" y="1045050"/>
            <a:ext cx="41409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Multiply each value vector by the softmax score and sum up the weighted value vectors.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61263"/>
            <a:ext cx="40190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Multi-headed Self-Attention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000" y="1115686"/>
            <a:ext cx="5631976" cy="332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Multi-headed Self-Attention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00" y="1132478"/>
            <a:ext cx="3443065" cy="3109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865" y="1132488"/>
            <a:ext cx="3183059" cy="310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Position Encoding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90" y="1666868"/>
            <a:ext cx="6415426" cy="28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311713" y="968029"/>
            <a:ext cx="85206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 order for the model to make use of the order of the sequence, the information about relative or absolute position of the tokens in the sequence needs to be injected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11700" y="1017725"/>
            <a:ext cx="8404200" cy="3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A model that uses </a:t>
            </a:r>
            <a:r>
              <a:rPr b="1" lang="en-GB" sz="1700"/>
              <a:t>attention</a:t>
            </a:r>
            <a:r>
              <a:rPr lang="en-GB" sz="1700"/>
              <a:t> to boost the speed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Outperformed the Google Neural Machine Translation model in specific tasks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A benefit in parallelization, long-term dependency.</a:t>
            </a:r>
            <a:endParaRPr sz="17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08738"/>
            <a:ext cx="8520599" cy="222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Position Encoding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124" y="1017725"/>
            <a:ext cx="5589753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675" y="2571760"/>
            <a:ext cx="6030651" cy="196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Position Encoding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290279" y="1074050"/>
            <a:ext cx="37437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real example of positional encoding for 20 tokens/words (rows) with embedding size of 512 (columns)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077" y="1103090"/>
            <a:ext cx="4595023" cy="3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The residuals &amp; layer normalization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63" y="757945"/>
            <a:ext cx="3451125" cy="32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4236200" y="2153225"/>
            <a:ext cx="39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Credit: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https://openaccess.thecvf.com/content/ICCV2021W/NeurArch/papers/Yao_Leveraging_Batch_Normalization_for_Vision_Transformers_ICCVW_2021_paper.pdf</a:t>
            </a:r>
            <a:r>
              <a:rPr lang="en-GB" sz="800"/>
              <a:t> </a:t>
            </a:r>
            <a:endParaRPr sz="800"/>
          </a:p>
        </p:txBody>
      </p:sp>
      <p:pic>
        <p:nvPicPr>
          <p:cNvPr id="254" name="Google Shape;254;p34"/>
          <p:cNvPicPr preferRelativeResize="0"/>
          <p:nvPr/>
        </p:nvPicPr>
        <p:blipFill rotWithShape="1">
          <a:blip r:embed="rId5">
            <a:alphaModFix/>
          </a:blip>
          <a:srcRect b="0" l="0" r="62906" t="0"/>
          <a:stretch/>
        </p:blipFill>
        <p:spPr>
          <a:xfrm>
            <a:off x="4203900" y="617450"/>
            <a:ext cx="1731151" cy="16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5">
            <a:alphaModFix/>
          </a:blip>
          <a:srcRect b="0" l="64479" r="-1572" t="0"/>
          <a:stretch/>
        </p:blipFill>
        <p:spPr>
          <a:xfrm>
            <a:off x="6074925" y="617450"/>
            <a:ext cx="1731151" cy="16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The residuals &amp; layer normalization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0" l="64479" r="-1572" t="0"/>
          <a:stretch/>
        </p:blipFill>
        <p:spPr>
          <a:xfrm>
            <a:off x="295350" y="707875"/>
            <a:ext cx="1731151" cy="16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325" y="808750"/>
            <a:ext cx="7105476" cy="21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Encoder: The residuals &amp; layer normalization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375" y="1245423"/>
            <a:ext cx="5595250" cy="31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Decoder: encoder-decoder attention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13" y="1039293"/>
            <a:ext cx="6135975" cy="33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88" y="1017725"/>
            <a:ext cx="6175225" cy="33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Decoder: encoder-decoder attention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Decoder: the final layer and softmax layer</a:t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13" y="1159623"/>
            <a:ext cx="5101775" cy="32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63" y="968028"/>
            <a:ext cx="6024467" cy="34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1B54"/>
                </a:solidFill>
              </a:rPr>
              <a:t>Any Questions?</a:t>
            </a:r>
            <a:endParaRPr b="1">
              <a:solidFill>
                <a:srgbClr val="001B5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 : attention?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814925" y="3819125"/>
            <a:ext cx="67392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information of “where to look” more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Image Credit: original paper of Grad-CAM</a:t>
            </a:r>
            <a:endParaRPr sz="7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925" y="1093925"/>
            <a:ext cx="6739162" cy="24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 : structure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1875"/>
            <a:ext cx="3445367" cy="233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524" y="2376038"/>
            <a:ext cx="5238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12" y="1210025"/>
            <a:ext cx="3781239" cy="272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 : encoder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275" y="1102375"/>
            <a:ext cx="5663450" cy="24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364100" y="3615221"/>
            <a:ext cx="841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Self Attention Layer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 A layer that helps the encoder look at other words in the input sentence, when encoding a specific word.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 : encoder + decoder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364100" y="3615221"/>
            <a:ext cx="841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Encoder-Decoder Attention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 An attention layer that helps the decoder focus on relevant parts of the input sentence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88" y="1194000"/>
            <a:ext cx="7223224" cy="229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 : encoder + decoder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75" y="1017725"/>
            <a:ext cx="5899825" cy="33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 : encoder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059" y="1308825"/>
            <a:ext cx="4553900" cy="29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Transformer : encoder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400" y="1141100"/>
            <a:ext cx="5537200" cy="33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